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19" y="6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6A7CEA-88D7-4622-BB6C-2B5BA31604C7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65151-C767-4E68-82FC-A335F37F4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81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961DB09-DF64-410E-8C88-803FB82E973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22689" y="12232"/>
            <a:ext cx="8528274" cy="85446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28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F6053A0B-0736-4708-AB2E-4D85F75CD5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405" y="1925358"/>
            <a:ext cx="3353615" cy="48612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800"/>
            </a:lvl5pPr>
          </a:lstStyle>
          <a:p>
            <a:pPr lvl="0"/>
            <a:r>
              <a:rPr lang="en-US" dirty="0"/>
              <a:t>Main Content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C7FB76A0-EEC4-4CEE-9D8C-683DC5B5F2C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5405" y="0"/>
            <a:ext cx="1687283" cy="866692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P-XXXX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0503E6C1-6A66-4744-A094-1AA4F2BEB35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35405" y="1144331"/>
            <a:ext cx="3353615" cy="73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Authors and Institutions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0C58A1D9-0FC8-459B-A503-5BDE454CC2A8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602979" y="1144331"/>
            <a:ext cx="3353615" cy="2855171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Additional Content</a:t>
            </a:r>
          </a:p>
        </p:txBody>
      </p:sp>
      <p:sp>
        <p:nvSpPr>
          <p:cNvPr id="24" name="Content Placeholder 22">
            <a:extLst>
              <a:ext uri="{FF2B5EF4-FFF2-40B4-BE49-F238E27FC236}">
                <a16:creationId xmlns:a16="http://schemas.microsoft.com/office/drawing/2014/main" id="{49E4DA59-312F-4550-BEEF-E409B8BA2F48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602979" y="4046880"/>
            <a:ext cx="3353615" cy="273968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Additional Content</a:t>
            </a:r>
          </a:p>
        </p:txBody>
      </p:sp>
      <p:sp>
        <p:nvSpPr>
          <p:cNvPr id="10" name="Content Placeholder 22">
            <a:extLst>
              <a:ext uri="{FF2B5EF4-FFF2-40B4-BE49-F238E27FC236}">
                <a16:creationId xmlns:a16="http://schemas.microsoft.com/office/drawing/2014/main" id="{98E33361-6934-41FC-9BCC-42A21CAFE0C8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3680461" y="4046880"/>
            <a:ext cx="4820603" cy="273968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Tables and Figure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A778A54-23D0-4BD3-A2CF-7C35A3D8AD2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80461" y="1144333"/>
            <a:ext cx="4820603" cy="2855173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en-US" dirty="0"/>
              <a:t>Take Home Messages or Main Findings</a:t>
            </a:r>
          </a:p>
          <a:p>
            <a:pPr marL="457200" marR="0" lvl="1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Take Home Message</a:t>
            </a:r>
          </a:p>
          <a:p>
            <a:pPr marL="914400" marR="0" lvl="2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Take Home Message</a:t>
            </a:r>
          </a:p>
        </p:txBody>
      </p:sp>
    </p:spTree>
    <p:extLst>
      <p:ext uri="{BB962C8B-B14F-4D97-AF65-F5344CB8AC3E}">
        <p14:creationId xmlns:p14="http://schemas.microsoft.com/office/powerpoint/2010/main" val="296143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887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FC3962D-5567-4F10-924D-4FF6BB55DA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Presentation Title (Italicized White Text)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B05656C-9B61-4DB8-B981-362891D4D4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7025" y="2041071"/>
            <a:ext cx="3353615" cy="4745490"/>
          </a:xfrm>
        </p:spPr>
        <p:txBody>
          <a:bodyPr/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Main Content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Place the bulk of your research content here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Only the Presenting Author is boldfaced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This template is set to 16:9 please do not resize it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Keep font size greater than 8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Save the slide as a pdf in the following naming format:</a:t>
            </a:r>
          </a:p>
          <a:p>
            <a:r>
              <a:rPr lang="en-US" altLang="zh-TW" sz="1400" dirty="0">
                <a:solidFill>
                  <a:srgbClr val="FF0000"/>
                </a:solidFill>
              </a:rPr>
              <a:t>Presentation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LastNameFirstInitials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.pdf (e.g., 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P-1234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LeePA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.pdf)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11BB46D-D5B2-4DE8-A9B5-E0C14DE7CF3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17024" y="0"/>
            <a:ext cx="2251855" cy="866692"/>
          </a:xfrm>
        </p:spPr>
        <p:txBody>
          <a:bodyPr anchor="ctr" anchorCtr="0"/>
          <a:lstStyle/>
          <a:p>
            <a:pPr algn="l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Presentation </a:t>
            </a:r>
            <a:r>
              <a:rPr lang="en-US" altLang="zh-TW" sz="2200" dirty="0">
                <a:latin typeface="Arial" panose="020B0604020202020204" pitchFamily="34" charset="0"/>
                <a:cs typeface="Arial" panose="020B0604020202020204" pitchFamily="34" charset="0"/>
              </a:rPr>
              <a:t>ID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2133A37-BAD3-4FB9-B125-61F457336D0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17025" y="1144331"/>
            <a:ext cx="3353615" cy="8544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zh-TW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Author</a:t>
            </a:r>
            <a:r>
              <a:rPr lang="en-US" altLang="zh-TW" sz="1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zh-TW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TW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Presenting Author (Bold)</a:t>
            </a:r>
            <a:r>
              <a:rPr lang="en-US" altLang="zh-TW" sz="1200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zh-TW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Third Author</a:t>
            </a:r>
            <a:r>
              <a:rPr lang="en-US" altLang="zh-TW" sz="1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zh-TW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Fourth Author</a:t>
            </a:r>
            <a:r>
              <a:rPr lang="en-US" altLang="zh-TW" sz="1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zh-TW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Fifth Author</a:t>
            </a:r>
            <a:r>
              <a:rPr lang="en-US" altLang="zh-TW" sz="1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1</a:t>
            </a:r>
            <a:r>
              <a:rPr kumimoji="0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Institution One, City, Country</a:t>
            </a:r>
            <a:endParaRPr kumimoji="0" lang="zh-TW" altLang="zh-TW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2</a:t>
            </a:r>
            <a:r>
              <a:rPr kumimoji="0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Institution Two, City, Country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0597781-C1AE-483A-8666-226F57A4D1D1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Additional Content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Leave a little more detail for readers that would like more information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Feel free to add additional graphs, tables, figures, or explanations to allow readers to better understand your methodology and findings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E11FDD2C-575E-47C1-87FE-CB1C8270D5FF}"/>
              </a:ext>
            </a:extLst>
          </p:cNvPr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Additional Content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Additional space for exposition or data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Alternatively, contact information, or a QR code to your institution website can be added here also</a:t>
            </a:r>
          </a:p>
        </p:txBody>
      </p:sp>
      <p:pic>
        <p:nvPicPr>
          <p:cNvPr id="19" name="Content Placeholder 18">
            <a:extLst>
              <a:ext uri="{FF2B5EF4-FFF2-40B4-BE49-F238E27FC236}">
                <a16:creationId xmlns:a16="http://schemas.microsoft.com/office/drawing/2014/main" id="{5E938724-128F-4E57-9C96-8D9AFF322842}"/>
              </a:ext>
            </a:extLst>
          </p:cNvPr>
          <p:cNvPicPr>
            <a:picLocks noGrp="1" noChangeAspect="1"/>
          </p:cNvPicPr>
          <p:nvPr>
            <p:ph sz="quarter" idx="20"/>
          </p:nvPr>
        </p:nvPicPr>
        <p:blipFill>
          <a:blip r:embed="rId2"/>
          <a:stretch>
            <a:fillRect/>
          </a:stretch>
        </p:blipFill>
        <p:spPr>
          <a:xfrm>
            <a:off x="4594176" y="4046538"/>
            <a:ext cx="2992536" cy="2740025"/>
          </a:xfr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16551C0-259A-4216-9AE6-49A5F7F6D8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your take home message or research highlights in this area (using white text) </a:t>
            </a:r>
          </a:p>
          <a:p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slide and a 1-minute audio introduction  should be submitted via the online submission system before 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10th 2022</a:t>
            </a:r>
          </a:p>
          <a:p>
            <a:r>
              <a:rPr lang="en-US" sz="16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Please do not include copyrighted materials in the slide</a:t>
            </a:r>
          </a:p>
          <a:p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figure or table is preferred for maximum visibility</a:t>
            </a:r>
          </a:p>
          <a:p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760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FC3962D-5567-4F10-924D-4FF6BB55DA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Presentation Title (Italicized White Text)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B05656C-9B61-4DB8-B981-362891D4D4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7025" y="2041071"/>
            <a:ext cx="3353615" cy="4745490"/>
          </a:xfrm>
        </p:spPr>
        <p:txBody>
          <a:bodyPr/>
          <a:lstStyle/>
          <a:p>
            <a:pPr lvl="0">
              <a:lnSpc>
                <a:spcPts val="1960"/>
              </a:lnSpc>
              <a:spcBef>
                <a:spcPts val="0"/>
              </a:spcBef>
            </a:pPr>
            <a:r>
              <a:rPr lang="en-US" sz="1400" b="1" dirty="0"/>
              <a:t>Guidelines</a:t>
            </a:r>
          </a:p>
          <a:p>
            <a:r>
              <a:rPr lang="en-US" sz="1400" dirty="0"/>
              <a:t>Place the bulk of your research content here</a:t>
            </a:r>
          </a:p>
          <a:p>
            <a:r>
              <a:rPr lang="en-US" sz="1400" dirty="0"/>
              <a:t>Only the Presenting Author is boldfaced</a:t>
            </a:r>
          </a:p>
          <a:p>
            <a:r>
              <a:rPr lang="en-US" sz="1400" dirty="0"/>
              <a:t>This template is set to 16:9 please do not resize it</a:t>
            </a:r>
          </a:p>
          <a:p>
            <a:r>
              <a:rPr lang="en-US" sz="1400" dirty="0"/>
              <a:t>Keep font size greater than 8 </a:t>
            </a:r>
            <a:r>
              <a:rPr lang="en-US" sz="1400" dirty="0" err="1"/>
              <a:t>pt</a:t>
            </a:r>
            <a:endParaRPr lang="en-US" sz="1400" dirty="0"/>
          </a:p>
          <a:p>
            <a:r>
              <a:rPr lang="en-US" sz="1400" dirty="0"/>
              <a:t>Save the slide as a pdf in the following naming format:</a:t>
            </a:r>
          </a:p>
          <a:p>
            <a:r>
              <a:rPr lang="en-US" sz="1400" dirty="0"/>
              <a:t>PO-1234_LeePA.pdf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11BB46D-D5B2-4DE8-A9B5-E0C14DE7CF3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17024" y="0"/>
            <a:ext cx="2251855" cy="866692"/>
          </a:xfrm>
        </p:spPr>
        <p:txBody>
          <a:bodyPr anchor="ctr" anchorCtr="0"/>
          <a:lstStyle/>
          <a:p>
            <a:pPr algn="l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Presentation </a:t>
            </a:r>
            <a:r>
              <a:rPr lang="en-US" altLang="zh-TW" sz="2200" dirty="0">
                <a:latin typeface="Arial" panose="020B0604020202020204" pitchFamily="34" charset="0"/>
                <a:cs typeface="Arial" panose="020B0604020202020204" pitchFamily="34" charset="0"/>
              </a:rPr>
              <a:t>ID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2133A37-BAD3-4FB9-B125-61F457336D0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17025" y="1144331"/>
            <a:ext cx="3353615" cy="8544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zh-TW" b="1" dirty="0">
                <a:solidFill>
                  <a:srgbClr val="000000"/>
                </a:solidFill>
              </a:rPr>
              <a:t>Pei-An Lee</a:t>
            </a:r>
            <a:r>
              <a:rPr lang="en-US" altLang="zh-TW" baseline="30000" dirty="0">
                <a:solidFill>
                  <a:srgbClr val="000000"/>
                </a:solidFill>
              </a:rPr>
              <a:t>1</a:t>
            </a:r>
            <a:r>
              <a:rPr lang="en-US" altLang="zh-TW" dirty="0">
                <a:solidFill>
                  <a:srgbClr val="000000"/>
                </a:solidFill>
              </a:rPr>
              <a:t>, Hwa-Chang Liu</a:t>
            </a:r>
            <a:r>
              <a:rPr lang="en-US" altLang="zh-TW" baseline="30000" dirty="0">
                <a:solidFill>
                  <a:srgbClr val="000000"/>
                </a:solidFill>
              </a:rPr>
              <a:t>2</a:t>
            </a:r>
            <a:r>
              <a:rPr lang="en-US" altLang="zh-TW" dirty="0">
                <a:solidFill>
                  <a:srgbClr val="000000"/>
                </a:solidFill>
              </a:rPr>
              <a:t>, Tung-Wu Lu</a:t>
            </a:r>
            <a:r>
              <a:rPr lang="en-US" altLang="zh-TW" baseline="30000" dirty="0">
                <a:solidFill>
                  <a:srgbClr val="000000"/>
                </a:solidFill>
              </a:rPr>
              <a:t>1</a:t>
            </a:r>
            <a:r>
              <a:rPr lang="zh-TW" altLang="en-US" dirty="0">
                <a:solidFill>
                  <a:srgbClr val="000000"/>
                </a:solidFill>
              </a:rPr>
              <a:t> </a:t>
            </a:r>
            <a:r>
              <a:rPr lang="en-US" altLang="zh-TW" baseline="30000" dirty="0">
                <a:solidFill>
                  <a:prstClr val="black"/>
                </a:solidFill>
              </a:rPr>
              <a:t>1</a:t>
            </a:r>
            <a:r>
              <a:rPr lang="en-US" altLang="zh-TW" dirty="0">
                <a:solidFill>
                  <a:prstClr val="black"/>
                </a:solidFill>
              </a:rPr>
              <a:t>National Taiwan University, Taipei, Taiwan</a:t>
            </a:r>
            <a:endParaRPr lang="zh-TW" altLang="zh-TW" dirty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altLang="zh-TW" baseline="30000" dirty="0">
                <a:solidFill>
                  <a:prstClr val="black"/>
                </a:solidFill>
              </a:rPr>
              <a:t>2</a:t>
            </a:r>
            <a:r>
              <a:rPr lang="en-US" altLang="zh-TW" dirty="0">
                <a:solidFill>
                  <a:prstClr val="black"/>
                </a:solidFill>
              </a:rPr>
              <a:t>Taiwan Adventist Hospital, Taipei, Taiwan</a:t>
            </a:r>
            <a:endParaRPr lang="zh-TW" altLang="zh-TW" dirty="0">
              <a:solidFill>
                <a:prstClr val="black"/>
              </a:solidFill>
            </a:endParaRP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0597781-C1AE-483A-8666-226F57A4D1D1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Additional Content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Leave a little more detail for readers that would like more information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Feel free to add additional graphs, tables, figures, or explanations to allow readers to better understand your methodology and findings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E11FDD2C-575E-47C1-87FE-CB1C8270D5FF}"/>
              </a:ext>
            </a:extLst>
          </p:cNvPr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Additional Content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Additional space for exposition or data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Alternatively, contact information, or a QR code to your institution website can be added here also</a:t>
            </a:r>
          </a:p>
        </p:txBody>
      </p:sp>
      <p:pic>
        <p:nvPicPr>
          <p:cNvPr id="19" name="Content Placeholder 18">
            <a:extLst>
              <a:ext uri="{FF2B5EF4-FFF2-40B4-BE49-F238E27FC236}">
                <a16:creationId xmlns:a16="http://schemas.microsoft.com/office/drawing/2014/main" id="{5E938724-128F-4E57-9C96-8D9AFF322842}"/>
              </a:ext>
            </a:extLst>
          </p:cNvPr>
          <p:cNvPicPr>
            <a:picLocks noGrp="1" noChangeAspect="1"/>
          </p:cNvPicPr>
          <p:nvPr>
            <p:ph sz="quarter" idx="20"/>
          </p:nvPr>
        </p:nvPicPr>
        <p:blipFill>
          <a:blip r:embed="rId2"/>
          <a:stretch>
            <a:fillRect/>
          </a:stretch>
        </p:blipFill>
        <p:spPr>
          <a:xfrm>
            <a:off x="4594176" y="4046538"/>
            <a:ext cx="2992536" cy="2740025"/>
          </a:xfr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16551C0-259A-4216-9AE6-49A5F7F6D8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your take home message or research highlights in this area (using white text) </a:t>
            </a:r>
          </a:p>
          <a:p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slide and a 1-minute audio introduction  should be submitted via the online submission system before 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10th 2022</a:t>
            </a:r>
          </a:p>
          <a:p>
            <a:r>
              <a:rPr lang="en-US" sz="16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Please do not include copyrighted materials in the slide</a:t>
            </a:r>
          </a:p>
          <a:p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figure or table is preferred for maximum visibility</a:t>
            </a:r>
          </a:p>
          <a:p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28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6378</TotalTime>
  <Words>414</Words>
  <Application>Microsoft Office PowerPoint</Application>
  <PresentationFormat>寬螢幕</PresentationFormat>
  <Paragraphs>47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</dc:creator>
  <cp:lastModifiedBy>TOS Meeting Secretariat</cp:lastModifiedBy>
  <cp:revision>54</cp:revision>
  <dcterms:created xsi:type="dcterms:W3CDTF">2022-04-14T04:09:07Z</dcterms:created>
  <dcterms:modified xsi:type="dcterms:W3CDTF">2022-05-17T04:05:05Z</dcterms:modified>
</cp:coreProperties>
</file>